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cstate="hqprint">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understanding-random-forest-58381e0602d2" TargetMode="External"/><Relationship Id="rId2" Type="http://schemas.openxmlformats.org/officeDocument/2006/relationships/hyperlink" Target="https://en.wikipedia.org/wiki/Logistic_regression" TargetMode="External"/><Relationship Id="rId1" Type="http://schemas.openxmlformats.org/officeDocument/2006/relationships/slideLayout" Target="../slideLayouts/slideLayout1.xml"/><Relationship Id="rId4" Type="http://schemas.openxmlformats.org/officeDocument/2006/relationships/hyperlink" Target="https://www.geeksforgeeks.org/ml-heart-disease-prediction-using-logistic-regress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ZRX_SUI5q8sqpIHojMuOe2KQqy329CWr#scrollTo=cixSdmC8mglD" TargetMode="External"/><Relationship Id="rId2" Type="http://schemas.openxmlformats.org/officeDocument/2006/relationships/hyperlink" Target="https://github.com/DIVINA-012/NM-project---Heart-Disease-Prediction"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293299" y="1821635"/>
            <a:ext cx="11599652" cy="977778"/>
          </a:xfrm>
        </p:spPr>
        <p:txBody>
          <a:bodyPr/>
          <a:lstStyle/>
          <a:p>
            <a:r>
              <a:rPr lang="en-US"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Student Name : </a:t>
            </a:r>
            <a:r>
              <a:rPr lang="en-US" sz="2000" b="1" dirty="0">
                <a:solidFill>
                  <a:schemeClr val="accent1">
                    <a:lumMod val="75000"/>
                  </a:schemeClr>
                </a:solidFill>
                <a:latin typeface="Arial" pitchFamily="34" charset="0"/>
                <a:cs typeface="Arial" pitchFamily="34" charset="0"/>
              </a:rPr>
              <a:t>DIVINA H</a:t>
            </a:r>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NM ID: A8BF2E9BCADCA22BC4B4025B15F33CC5</a:t>
            </a:r>
          </a:p>
          <a:p>
            <a:r>
              <a:rPr lang="en-US" sz="2000" b="1" dirty="0">
                <a:solidFill>
                  <a:schemeClr val="accent1">
                    <a:lumMod val="75000"/>
                  </a:schemeClr>
                </a:solidFill>
                <a:latin typeface="Arial"/>
                <a:cs typeface="Arial"/>
              </a:rPr>
              <a:t>College Name: ANNA UNIVERSITY REGIONAL CAMPUS - TIRUNELVELI</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
        <p:nvSpPr>
          <p:cNvPr id="10" name="TextBox 9">
            <a:extLst>
              <a:ext uri="{FF2B5EF4-FFF2-40B4-BE49-F238E27FC236}">
                <a16:creationId xmlns:a16="http://schemas.microsoft.com/office/drawing/2014/main" id="{5F78C488-3C19-5CAC-7390-074CAA3AF815}"/>
              </a:ext>
            </a:extLst>
          </p:cNvPr>
          <p:cNvSpPr txBox="1"/>
          <p:nvPr/>
        </p:nvSpPr>
        <p:spPr>
          <a:xfrm>
            <a:off x="1723871" y="4900349"/>
            <a:ext cx="6363418" cy="923330"/>
          </a:xfrm>
          <a:prstGeom prst="rect">
            <a:avLst/>
          </a:prstGeom>
          <a:noFill/>
        </p:spPr>
        <p:txBody>
          <a:bodyPr wrap="square">
            <a:spAutoFit/>
          </a:bodyPr>
          <a:lstStyle/>
          <a:p>
            <a:r>
              <a:rPr lang="en-US" sz="1800" b="1" dirty="0">
                <a:solidFill>
                  <a:schemeClr val="accent1">
                    <a:lumMod val="75000"/>
                  </a:schemeClr>
                </a:solidFill>
                <a:latin typeface="Arial" pitchFamily="34" charset="0"/>
                <a:cs typeface="Arial" pitchFamily="34" charset="0"/>
              </a:rPr>
              <a:t>Guided By: </a:t>
            </a:r>
          </a:p>
          <a:p>
            <a:r>
              <a:rPr lang="en-US" b="1" dirty="0">
                <a:solidFill>
                  <a:schemeClr val="accent1">
                    <a:lumMod val="75000"/>
                  </a:schemeClr>
                </a:solidFill>
                <a:latin typeface="Arial" pitchFamily="34" charset="0"/>
                <a:cs typeface="Arial" pitchFamily="34" charset="0"/>
              </a:rPr>
              <a:t>RAMAR BOSE</a:t>
            </a:r>
          </a:p>
          <a:p>
            <a:r>
              <a:rPr lang="en-US" sz="1800" b="1" dirty="0">
                <a:solidFill>
                  <a:schemeClr val="accent1">
                    <a:lumMod val="75000"/>
                  </a:schemeClr>
                </a:solidFill>
                <a:latin typeface="Arial" pitchFamily="34" charset="0"/>
                <a:cs typeface="Arial" pitchFamily="34" charset="0"/>
              </a:rPr>
              <a:t>Sr. AI Master Trainer</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285750" marR="0" indent="-285750" algn="l">
              <a:lnSpc>
                <a:spcPct val="150000"/>
              </a:lnSpc>
              <a:spcBef>
                <a:spcPts val="0"/>
              </a:spcBef>
              <a:spcAft>
                <a:spcPts val="0"/>
              </a:spcAft>
              <a:buFont typeface="Arial" panose="020B0604020202020204" pitchFamily="34" charset="0"/>
              <a:buChar char="•"/>
            </a:pPr>
            <a:r>
              <a:rPr lang="en-US" sz="2000" b="1" dirty="0">
                <a:effectLst/>
                <a:ea typeface="Times New Roman" panose="02020603050405020304" pitchFamily="18" charset="0"/>
              </a:rPr>
              <a:t>"Logistic Regression"</a:t>
            </a:r>
            <a:r>
              <a:rPr lang="en-US" sz="2000" dirty="0">
                <a:effectLst/>
                <a:ea typeface="Times New Roman" panose="02020603050405020304" pitchFamily="18" charset="0"/>
              </a:rPr>
              <a:t>. En.Wikipedia.Org, 2020, </a:t>
            </a:r>
            <a:r>
              <a:rPr lang="en-US" sz="2000" u="sng" dirty="0">
                <a:solidFill>
                  <a:srgbClr val="0563C1"/>
                </a:solidFill>
                <a:effectLst/>
                <a:ea typeface="Times New Roman" panose="02020603050405020304" pitchFamily="18" charset="0"/>
                <a:hlinkClick r:id="rId2"/>
              </a:rPr>
              <a:t>https://en.wikipedia.org/wiki/Logistic_regression</a:t>
            </a:r>
            <a:r>
              <a:rPr lang="en-US" sz="2000" dirty="0">
                <a:effectLst/>
                <a:ea typeface="Times New Roman" panose="02020603050405020304" pitchFamily="18" charset="0"/>
              </a:rPr>
              <a:t>.</a:t>
            </a:r>
            <a:endParaRPr lang="en-IN" sz="2000" dirty="0">
              <a:ea typeface="Times New Roman" panose="02020603050405020304" pitchFamily="18" charset="0"/>
            </a:endParaRPr>
          </a:p>
          <a:p>
            <a:pPr marL="285750" marR="0" indent="-285750" algn="l">
              <a:lnSpc>
                <a:spcPct val="150000"/>
              </a:lnSpc>
              <a:spcBef>
                <a:spcPts val="0"/>
              </a:spcBef>
              <a:spcAft>
                <a:spcPts val="0"/>
              </a:spcAft>
              <a:buFont typeface="Arial" panose="020B0604020202020204" pitchFamily="34" charset="0"/>
              <a:buChar char="•"/>
            </a:pPr>
            <a:r>
              <a:rPr lang="en-US" sz="2000" b="1" dirty="0">
                <a:effectLst/>
                <a:ea typeface="Times New Roman" panose="02020603050405020304" pitchFamily="18" charset="0"/>
              </a:rPr>
              <a:t> " Random Forest"</a:t>
            </a:r>
            <a:r>
              <a:rPr lang="en-US" sz="2000" dirty="0">
                <a:effectLst/>
                <a:ea typeface="Times New Roman" panose="02020603050405020304" pitchFamily="18" charset="0"/>
              </a:rPr>
              <a:t>. Medium, 2020,  </a:t>
            </a:r>
            <a:r>
              <a:rPr lang="en-US" sz="2000" u="sng" dirty="0">
                <a:solidFill>
                  <a:srgbClr val="0563C1"/>
                </a:solidFill>
                <a:effectLst/>
                <a:ea typeface="Times New Roman" panose="02020603050405020304" pitchFamily="18" charset="0"/>
                <a:hlinkClick r:id="rId3"/>
              </a:rPr>
              <a:t>https://towardsdatascience.com/understanding-random-forest-58381e0602d2</a:t>
            </a:r>
            <a:r>
              <a:rPr lang="en-US" sz="2000" dirty="0">
                <a:effectLst/>
                <a:ea typeface="Times New Roman" panose="02020603050405020304" pitchFamily="18" charset="0"/>
              </a:rPr>
              <a:t>.</a:t>
            </a:r>
            <a:endParaRPr lang="en-IN" sz="2000" dirty="0">
              <a:effectLst/>
              <a:ea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u="sng" dirty="0">
                <a:solidFill>
                  <a:srgbClr val="0563C1"/>
                </a:solidFill>
                <a:effectLst/>
                <a:latin typeface="Arial" panose="020B0604020202020204" pitchFamily="34" charset="0"/>
                <a:ea typeface="Times New Roman" panose="02020603050405020304" pitchFamily="18" charset="0"/>
                <a:hlinkClick r:id="rId4"/>
              </a:rPr>
              <a:t>https://www.geeksforgeeks.org/ml-heart-disease-prediction-using-logistic-regression/</a:t>
            </a:r>
            <a:endParaRPr lang="en-IN" sz="1800" dirty="0">
              <a:effectLst/>
              <a:latin typeface="Times New Roman" panose="02020603050405020304" pitchFamily="18" charset="0"/>
              <a:ea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Times New Roman" panose="02020603050405020304" pitchFamily="18" charset="0"/>
              </a:rPr>
              <a:t>M. I. K. ,. A. I. ,. S. Musfiq Ali, "Heart Disease Prediction Using Machine Learning Algorithms".</a:t>
            </a:r>
            <a:endParaRPr lang="en-IN" sz="1800" dirty="0">
              <a:effectLst/>
              <a:latin typeface="Times New Roman" panose="02020603050405020304" pitchFamily="18" charset="0"/>
              <a:ea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Times New Roman" panose="02020603050405020304" pitchFamily="18" charset="0"/>
              </a:rPr>
              <a:t>M. A. K. S. H. K. M. a. V. P. M Marimuthu, "A Review on Heart Disease Prediction using Machine Learning and Data Analytics Approach</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p>
          <a:p>
            <a:r>
              <a:rPr lang="en-US" sz="2000" b="1" dirty="0">
                <a:latin typeface="Arial"/>
                <a:ea typeface="+mn-lt"/>
                <a:cs typeface="Arial"/>
              </a:rPr>
              <a:t>Proposed Work</a:t>
            </a:r>
            <a:endParaRPr lang="en-US" dirty="0">
              <a:latin typeface="Arial"/>
              <a:cs typeface="Arial"/>
            </a:endParaRPr>
          </a:p>
          <a:p>
            <a:r>
              <a:rPr lang="en-US" sz="2000" b="1" dirty="0">
                <a:latin typeface="Arial"/>
                <a:ea typeface="+mn-lt"/>
                <a:cs typeface="+mn-lt"/>
              </a:rPr>
              <a:t>Algorithm</a:t>
            </a:r>
          </a:p>
          <a:p>
            <a:r>
              <a:rPr lang="en-US" sz="2000" b="1" dirty="0">
                <a:latin typeface="Arial"/>
                <a:ea typeface="+mn-lt"/>
                <a:cs typeface="+mn-lt"/>
              </a:rPr>
              <a:t>GitHub Link (for code)</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3600" dirty="0"/>
              <a:t>Modern information technology tools and techniques such as AI, machine learning and data mining could help support healthcare professionals by providing them with the information they need to make decisions that will minimize deaths caused by heart disease at minimal cost. </a:t>
            </a:r>
          </a:p>
          <a:p>
            <a:pPr algn="l">
              <a:buFont typeface="Arial" pitchFamily="34" charset="0"/>
              <a:buChar char="•"/>
            </a:pPr>
            <a:r>
              <a:rPr lang="en-US" sz="3600" dirty="0"/>
              <a:t>For example, machine learning algorithms can mine large databases to identify frequent patterns that eventually lead to heart disease and death.</a:t>
            </a:r>
          </a:p>
          <a:p>
            <a:pPr algn="l">
              <a:buFont typeface="Arial" pitchFamily="34" charset="0"/>
              <a:buChar char="•"/>
            </a:pPr>
            <a:endParaRPr lang="en-US" sz="3600" dirty="0">
              <a:cs typeface="Arial" panose="020B0604020202020204" pitchFamily="34" charset="0"/>
            </a:endParaRPr>
          </a:p>
          <a:p>
            <a:pPr algn="l">
              <a:buFont typeface="Arial" pitchFamily="34" charset="0"/>
              <a:buChar char="•"/>
            </a:pPr>
            <a:endParaRPr lang="en-US" sz="3600" dirty="0">
              <a:cs typeface="Arial" panose="020B0604020202020204" pitchFamily="34" charset="0"/>
            </a:endParaRPr>
          </a:p>
          <a:p>
            <a:pPr algn="l">
              <a:buFont typeface="Arial" pitchFamily="34" charset="0"/>
              <a:buChar char="•"/>
            </a:pPr>
            <a:endParaRPr lang="en-US" sz="3600" dirty="0">
              <a:cs typeface="Arial" panose="020B0604020202020204" pitchFamily="34" charset="0"/>
            </a:endParaRPr>
          </a:p>
          <a:p>
            <a:pPr algn="l"/>
            <a:endParaRPr lang="en-US" sz="3600" dirty="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Work</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lnSpcReduction="10000"/>
          </a:bodyPr>
          <a:lstStyle/>
          <a:p>
            <a:pPr algn="l">
              <a:lnSpc>
                <a:spcPct val="150000"/>
              </a:lnSpc>
              <a:buFont typeface="Arial" pitchFamily="34" charset="0"/>
              <a:buChar char="•"/>
            </a:pPr>
            <a:r>
              <a:rPr lang="en-US" sz="2600" dirty="0">
                <a:latin typeface="Arial" panose="020B0604020202020204" pitchFamily="34" charset="0"/>
                <a:cs typeface="Arial" panose="020B0604020202020204" pitchFamily="34" charset="0"/>
              </a:rPr>
              <a:t> The collection of data and selection of the most crucial attributes is the first step in the system's operation. </a:t>
            </a:r>
          </a:p>
          <a:p>
            <a:pPr algn="l">
              <a:lnSpc>
                <a:spcPct val="150000"/>
              </a:lnSpc>
              <a:buFont typeface="Arial" pitchFamily="34" charset="0"/>
              <a:buChar char="•"/>
            </a:pPr>
            <a:r>
              <a:rPr lang="en-US" sz="2600" dirty="0">
                <a:latin typeface="Arial" panose="020B0604020202020204" pitchFamily="34" charset="0"/>
                <a:cs typeface="Arial" panose="020B0604020202020204" pitchFamily="34" charset="0"/>
              </a:rPr>
              <a:t>The relevant data is then preprocessed into the format needed. </a:t>
            </a:r>
          </a:p>
          <a:p>
            <a:pPr algn="l">
              <a:lnSpc>
                <a:spcPct val="150000"/>
              </a:lnSpc>
              <a:buFont typeface="Arial" pitchFamily="34" charset="0"/>
              <a:buChar char="•"/>
            </a:pPr>
            <a:r>
              <a:rPr lang="en-US" sz="2600" dirty="0">
                <a:latin typeface="Arial" panose="020B0604020202020204" pitchFamily="34" charset="0"/>
                <a:cs typeface="Arial" panose="020B0604020202020204" pitchFamily="34" charset="0"/>
              </a:rPr>
              <a:t>After that, the data is split into training and testing data. </a:t>
            </a:r>
          </a:p>
          <a:p>
            <a:pPr algn="l">
              <a:lnSpc>
                <a:spcPct val="150000"/>
              </a:lnSpc>
              <a:buFont typeface="Arial" pitchFamily="34" charset="0"/>
              <a:buChar char="•"/>
            </a:pPr>
            <a:r>
              <a:rPr lang="en-US" sz="2600" dirty="0">
                <a:latin typeface="Arial" panose="020B0604020202020204" pitchFamily="34" charset="0"/>
                <a:cs typeface="Arial" panose="020B0604020202020204" pitchFamily="34" charset="0"/>
              </a:rPr>
              <a:t>The algorithms are used, and the training data is used to train the model.</a:t>
            </a:r>
          </a:p>
          <a:p>
            <a:pPr algn="l">
              <a:lnSpc>
                <a:spcPct val="150000"/>
              </a:lnSpc>
              <a:buFont typeface="Arial" pitchFamily="34" charset="0"/>
              <a:buChar char="•"/>
            </a:pPr>
            <a:r>
              <a:rPr lang="en-US" sz="2600" dirty="0">
                <a:latin typeface="Arial" panose="020B0604020202020204" pitchFamily="34" charset="0"/>
                <a:cs typeface="Arial" panose="020B0604020202020204" pitchFamily="34" charset="0"/>
              </a:rPr>
              <a:t> By testing the system with test data, the correctness of the system is    determined.</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The modules listed below are used to implement this system.</a:t>
            </a:r>
          </a:p>
          <a:p>
            <a:pPr algn="l"/>
            <a:r>
              <a:rPr lang="en-US" sz="2600" dirty="0">
                <a:latin typeface="Arial" panose="020B0604020202020204" pitchFamily="34" charset="0"/>
                <a:cs typeface="Arial" panose="020B0604020202020204" pitchFamily="34" charset="0"/>
              </a:rPr>
              <a:t>  1. Collection of Dataset</a:t>
            </a:r>
          </a:p>
          <a:p>
            <a:pPr algn="l"/>
            <a:r>
              <a:rPr lang="en-US" sz="2600" dirty="0">
                <a:latin typeface="Arial" panose="020B0604020202020204" pitchFamily="34" charset="0"/>
                <a:cs typeface="Arial" panose="020B0604020202020204" pitchFamily="34" charset="0"/>
              </a:rPr>
              <a:t>  2. Selection of attributes</a:t>
            </a:r>
          </a:p>
          <a:p>
            <a:pPr algn="l"/>
            <a:r>
              <a:rPr lang="en-US" sz="2600" dirty="0">
                <a:latin typeface="Arial" panose="020B0604020202020204" pitchFamily="34" charset="0"/>
                <a:cs typeface="Arial" panose="020B0604020202020204" pitchFamily="34" charset="0"/>
              </a:rPr>
              <a:t>  3. Data Pre-Processing</a:t>
            </a:r>
          </a:p>
          <a:p>
            <a:pPr algn="l"/>
            <a:r>
              <a:rPr lang="en-US" sz="2600" dirty="0">
                <a:latin typeface="Arial" panose="020B0604020202020204" pitchFamily="34" charset="0"/>
                <a:cs typeface="Arial" panose="020B0604020202020204" pitchFamily="34" charset="0"/>
              </a:rPr>
              <a:t>  4. Balancing of Data </a:t>
            </a:r>
          </a:p>
          <a:p>
            <a:pPr algn="l"/>
            <a:r>
              <a:rPr lang="en-US" sz="2600" dirty="0">
                <a:latin typeface="Arial" panose="020B0604020202020204" pitchFamily="34" charset="0"/>
                <a:cs typeface="Arial" panose="020B0604020202020204" pitchFamily="34" charset="0"/>
              </a:rPr>
              <a:t>  5. Disease Prediction</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D91E1D90-37D1-BD6E-6DB7-53D4B5DBC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428" y="2682821"/>
            <a:ext cx="4312944" cy="3896026"/>
          </a:xfrm>
          <a:prstGeom prst="rect">
            <a:avLst/>
          </a:prstGeom>
        </p:spPr>
      </p:pic>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hlinkClick r:id="rId2"/>
              </a:rPr>
              <a:t>https://github.com/DIVINA-012/NM-project---Heart-Disease-Prediction</a:t>
            </a:r>
            <a:endParaRPr lang="en-US" sz="2600" dirty="0">
              <a:latin typeface="Arial" panose="020B0604020202020204" pitchFamily="34" charset="0"/>
              <a:cs typeface="Arial" panose="020B0604020202020204" pitchFamily="34" charset="0"/>
            </a:endParaRPr>
          </a:p>
          <a:p>
            <a:pPr algn="l"/>
            <a:endParaRPr lang="en-US" sz="2600" dirty="0">
              <a:latin typeface="Arial" panose="020B0604020202020204" pitchFamily="34" charset="0"/>
              <a:cs typeface="Arial" panose="020B0604020202020204" pitchFamily="34" charset="0"/>
            </a:endParaRPr>
          </a:p>
          <a:p>
            <a:pPr algn="l">
              <a:buFont typeface="Arial" pitchFamily="34" charset="0"/>
              <a:buChar char="•"/>
            </a:pPr>
            <a:r>
              <a:rPr lang="en-US" sz="2600" dirty="0">
                <a:latin typeface="Arial" panose="020B0604020202020204" pitchFamily="34" charset="0"/>
                <a:cs typeface="Arial" panose="020B0604020202020204" pitchFamily="34" charset="0"/>
              </a:rPr>
              <a:t>Google Colab Link: </a:t>
            </a:r>
            <a:r>
              <a:rPr lang="en-US" sz="2600" dirty="0">
                <a:latin typeface="Arial" panose="020B0604020202020204" pitchFamily="34" charset="0"/>
                <a:cs typeface="Arial" panose="020B0604020202020204" pitchFamily="34" charset="0"/>
                <a:hlinkClick r:id="rId3"/>
              </a:rPr>
              <a:t>https://colab.research.google.com/drive/1ZRX_SUI5q8sqpIHojMuOe2KQqy329CWr#scrollTo=cixSdmC8mglD</a:t>
            </a:r>
            <a:endParaRPr lang="en-US" sz="2600" dirty="0">
              <a:latin typeface="Arial" panose="020B0604020202020204" pitchFamily="34" charset="0"/>
              <a:cs typeface="Arial" panose="020B0604020202020204" pitchFamily="34" charset="0"/>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519659" y="1852783"/>
            <a:ext cx="11152682" cy="4640091"/>
          </a:xfrm>
        </p:spPr>
        <p:txBody>
          <a:bodyPr>
            <a:normAutofit/>
          </a:bodyPr>
          <a:lstStyle/>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Heart Disease Prediction - 012.ipynb - Colab - Google Chrome 2024-04-17 02-30-42">
            <a:hlinkClick r:id="" action="ppaction://media"/>
            <a:extLst>
              <a:ext uri="{FF2B5EF4-FFF2-40B4-BE49-F238E27FC236}">
                <a16:creationId xmlns:a16="http://schemas.microsoft.com/office/drawing/2014/main" id="{0C311438-4D19-4ECF-BED4-4232623877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9659" y="1702280"/>
            <a:ext cx="11152682" cy="4847552"/>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fontScale="92500" lnSpcReduction="20000"/>
          </a:bodyPr>
          <a:lstStyle/>
          <a:p>
            <a:pPr algn="l">
              <a:buFont typeface="Arial" pitchFamily="34" charset="0"/>
              <a:buChar char="•"/>
            </a:pPr>
            <a:r>
              <a:rPr lang="en-US" sz="3600" dirty="0">
                <a:effectLst/>
                <a:ea typeface="Calibri" panose="020F0502020204030204" pitchFamily="34" charset="0"/>
                <a:cs typeface="SimSun" panose="02010600030101010101" pitchFamily="2" charset="-122"/>
              </a:rPr>
              <a:t>Logistic Regression returned the accuracy score of 84.94% when the maximum number of features selected. </a:t>
            </a:r>
          </a:p>
          <a:p>
            <a:pPr algn="l">
              <a:buFont typeface="Arial" pitchFamily="34" charset="0"/>
              <a:buChar char="•"/>
            </a:pPr>
            <a:r>
              <a:rPr lang="en-US" sz="3600" dirty="0">
                <a:effectLst/>
                <a:ea typeface="Calibri" panose="020F0502020204030204" pitchFamily="34" charset="0"/>
                <a:cs typeface="SimSun" panose="02010600030101010101" pitchFamily="2" charset="-122"/>
              </a:rPr>
              <a:t>K-Neighbors Classifier returned with the highest accuracy score of 91.95%, which was achieved when the number of neighbors was selected. </a:t>
            </a:r>
          </a:p>
          <a:p>
            <a:pPr algn="l">
              <a:buFont typeface="Arial" pitchFamily="34" charset="0"/>
              <a:buChar char="•"/>
            </a:pPr>
            <a:r>
              <a:rPr lang="en-US" sz="3600" dirty="0">
                <a:effectLst/>
                <a:ea typeface="Calibri" panose="020F0502020204030204" pitchFamily="34" charset="0"/>
                <a:cs typeface="SimSun" panose="02010600030101010101" pitchFamily="2" charset="-122"/>
              </a:rPr>
              <a:t>Random Forest Classifier returned with the highest accuracy score of 100% when a forest with the size of 3200 decision trees was selected. </a:t>
            </a:r>
          </a:p>
          <a:p>
            <a:pPr algn="l">
              <a:buFont typeface="Arial" pitchFamily="34" charset="0"/>
              <a:buChar char="•"/>
            </a:pPr>
            <a:r>
              <a:rPr lang="en-US" sz="3600" dirty="0">
                <a:effectLst/>
                <a:ea typeface="Calibri" panose="020F0502020204030204" pitchFamily="34" charset="0"/>
                <a:cs typeface="SimSun" panose="02010600030101010101" pitchFamily="2" charset="-122"/>
              </a:rPr>
              <a:t>Therefore, it can be concluded that Random Forest Classifier performed best amongst all three classifiers.</a:t>
            </a:r>
            <a:endParaRPr lang="en-IN" sz="3600" dirty="0">
              <a:effectLst/>
              <a:ea typeface="Calibri" panose="020F0502020204030204" pitchFamily="34" charset="0"/>
              <a:cs typeface="SimSun" panose="02010600030101010101" pitchFamily="2" charset="-122"/>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fontScale="85000" lnSpcReduction="20000"/>
          </a:bodyPr>
          <a:lstStyle/>
          <a:p>
            <a:pPr algn="l">
              <a:buFont typeface="Arial" pitchFamily="34" charset="0"/>
              <a:buChar char="•"/>
            </a:pPr>
            <a:r>
              <a:rPr lang="en-US" sz="3600" dirty="0">
                <a:effectLst/>
                <a:ea typeface="Calibri" panose="020F0502020204030204" pitchFamily="34" charset="0"/>
                <a:cs typeface="SimSun" panose="02010600030101010101" pitchFamily="2" charset="-122"/>
              </a:rPr>
              <a:t>In this project we made a which gives us the best accuracy among all the machine learning algorithms and by using that model we have made a web service using streamlit which will connect the back end of machine learning model to the front end that we designed it, with of help of this many people can get their health condition priorly and 50-43might taken care accordingly . </a:t>
            </a:r>
          </a:p>
          <a:p>
            <a:pPr algn="l">
              <a:buFont typeface="Arial" pitchFamily="34" charset="0"/>
              <a:buChar char="•"/>
            </a:pPr>
            <a:r>
              <a:rPr lang="en-US" sz="3600" dirty="0">
                <a:effectLst/>
                <a:ea typeface="Calibri" panose="020F0502020204030204" pitchFamily="34" charset="0"/>
                <a:cs typeface="SimSun" panose="02010600030101010101" pitchFamily="2" charset="-122"/>
              </a:rPr>
              <a:t>We have tried it on our local host. We are going to implement by adding some features to our deployed model like adding all algorithms and by showing the ROC curve to the people who are using it to predict and make some changes and then we can implement it as an online website.</a:t>
            </a:r>
            <a:endParaRPr lang="en-IN" sz="3600" dirty="0">
              <a:effectLst/>
              <a:ea typeface="Calibri" panose="020F0502020204030204" pitchFamily="34" charset="0"/>
              <a:cs typeface="SimSun" panose="02010600030101010101" pitchFamily="2" charset="-122"/>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713</Words>
  <Application>Microsoft Office PowerPoint</Application>
  <PresentationFormat>Widescreen</PresentationFormat>
  <Paragraphs>68</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Symbol</vt:lpstr>
      <vt:lpstr>Times New Roman</vt:lpstr>
      <vt:lpstr>Office Theme</vt:lpstr>
      <vt:lpstr>HEART DISEASE PREDICTION</vt:lpstr>
      <vt:lpstr>OUTLINE:</vt:lpstr>
      <vt:lpstr>Problem Statement</vt:lpstr>
      <vt:lpstr>Proposed Work</vt:lpstr>
      <vt:lpstr>Algorithm</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DIVINA H</cp:lastModifiedBy>
  <cp:revision>83</cp:revision>
  <dcterms:created xsi:type="dcterms:W3CDTF">2021-04-26T07:43:48Z</dcterms:created>
  <dcterms:modified xsi:type="dcterms:W3CDTF">2024-04-17T19:04:57Z</dcterms:modified>
</cp:coreProperties>
</file>